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handoutMasterIdLst>
    <p:handoutMasterId r:id="rId18"/>
  </p:handoutMasterIdLst>
  <p:sldIdLst>
    <p:sldId id="256" r:id="rId3"/>
    <p:sldId id="257" r:id="rId4"/>
    <p:sldId id="261" r:id="rId5"/>
    <p:sldId id="266" r:id="rId6"/>
    <p:sldId id="262" r:id="rId7"/>
    <p:sldId id="267" r:id="rId8"/>
    <p:sldId id="268" r:id="rId9"/>
    <p:sldId id="269" r:id="rId10"/>
    <p:sldId id="270" r:id="rId11"/>
    <p:sldId id="274" r:id="rId12"/>
    <p:sldId id="271" r:id="rId13"/>
    <p:sldId id="265" r:id="rId14"/>
    <p:sldId id="260" r:id="rId15"/>
    <p:sldId id="272" r:id="rId16"/>
    <p:sldId id="273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-291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84C127-366C-49D6-B809-AC9728182646}" type="datetimeFigureOut">
              <a:rPr lang="zh-CN" altLang="en-US" smtClean="0"/>
              <a:t>2017-4-12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76445A-FDE0-408E-9506-C6A077F1CF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378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E5300D-8C6B-4BB5-B816-924EF29DA5A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EE7C5A-844F-4368-8A3A-786693795C4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96050" y="152400"/>
            <a:ext cx="2114550" cy="58213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52400" y="152400"/>
            <a:ext cx="6191250" cy="58213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3BA04B-F630-4AA7-A9C3-8203205C2C9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E5300D-8C6B-4BB5-B816-924EF29DA5A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5A3B6D-8797-42C9-A99F-BAD2A90E56C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6ADCBB-7666-4E2E-BA7F-37D01A628FB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1000" y="14478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0" y="14478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581AB-840E-432D-B041-E72729AEA07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058B29-C33D-4202-B359-5AAD4744C11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B93AC8-6EE4-4966-BA7F-0370E44D569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D40868-2873-407F-BE45-7122F44C29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AE63B8-8737-4323-B1DD-53E266372E5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5A3B6D-8797-42C9-A99F-BAD2A90E56C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FCC5F5-AD53-4AE1-B2C8-9257EB1439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EE7C5A-844F-4368-8A3A-786693795C4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96050" y="152400"/>
            <a:ext cx="2114550" cy="58213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52400" y="152400"/>
            <a:ext cx="6191250" cy="58213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3BA04B-F630-4AA7-A9C3-8203205C2C9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6ADCBB-7666-4E2E-BA7F-37D01A628FB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1000" y="14478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0" y="14478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581AB-840E-432D-B041-E72729AEA07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058B29-C33D-4202-B359-5AAD4744C11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B93AC8-6EE4-4966-BA7F-0370E44D569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D40868-2873-407F-BE45-7122F44C29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AE63B8-8737-4323-B1DD-53E266372E5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FCC5F5-AD53-4AE1-B2C8-9257EB1439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152400"/>
            <a:ext cx="6705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4478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717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ahoma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17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ahoma" pitchFamily="34" charset="0"/>
              </a:defRPr>
            </a:lvl1pPr>
          </a:lstStyle>
          <a:p>
            <a:pPr>
              <a:defRPr/>
            </a:pPr>
            <a:fld id="{4625C23A-0F99-4336-ADBB-AC1ED2FF657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6" name="Picture 6" descr="未标题-1副本"/>
          <p:cNvPicPr>
            <a:picLocks noGrp="1" noChangeAspect="1" noChangeArrowheads="1"/>
          </p:cNvPicPr>
          <p:nvPr userDrawn="1"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096000"/>
            <a:ext cx="40671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rgbClr val="000000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000000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rgbClr val="000000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000000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000000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000000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000000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152400"/>
            <a:ext cx="6705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4478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717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ahoma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17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ahoma" pitchFamily="34" charset="0"/>
              </a:defRPr>
            </a:lvl1pPr>
          </a:lstStyle>
          <a:p>
            <a:pPr>
              <a:defRPr/>
            </a:pPr>
            <a:fld id="{4625C23A-0F99-4336-ADBB-AC1ED2FF657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6" name="Picture 6" descr="未标题-1副本"/>
          <p:cNvPicPr>
            <a:picLocks noGrp="1" noChangeAspect="1" noChangeArrowheads="1"/>
          </p:cNvPicPr>
          <p:nvPr userDrawn="1"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096000"/>
            <a:ext cx="40671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rgbClr val="000000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000000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rgbClr val="000000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000000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000000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000000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000000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龙港区风华初级中学</a:t>
            </a:r>
            <a:endParaRPr lang="en-US" altLang="zh-CN" sz="40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李志勇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标题 5"/>
          <p:cNvSpPr txBox="1">
            <a:spLocks noGrp="1" noChangeArrowheads="1"/>
          </p:cNvSpPr>
          <p:nvPr>
            <p:ph type="ctrTitle"/>
          </p:nvPr>
        </p:nvSpPr>
        <p:spPr bwMode="auto">
          <a:xfrm>
            <a:off x="539552" y="1844824"/>
            <a:ext cx="77724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6600" b="1" dirty="0">
                <a:latin typeface="黑体" pitchFamily="49" charset="-122"/>
                <a:ea typeface="黑体" pitchFamily="49" charset="-122"/>
              </a:rPr>
              <a:t>磁现象 磁场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5400" b="1" dirty="0">
                <a:latin typeface="华文仿宋" pitchFamily="2" charset="-122"/>
                <a:ea typeface="华文仿宋" pitchFamily="2" charset="-122"/>
              </a:rPr>
              <a:t>1</a:t>
            </a:r>
            <a:r>
              <a:rPr lang="zh-CN" altLang="zh-CN" sz="5400" b="1" dirty="0">
                <a:latin typeface="华文仿宋" pitchFamily="2" charset="-122"/>
                <a:ea typeface="华文仿宋" pitchFamily="2" charset="-122"/>
              </a:rPr>
              <a:t>、请同学们说一说自己所了解的一些磁性材料的应用</a:t>
            </a:r>
            <a:r>
              <a:rPr lang="zh-CN" altLang="zh-CN" sz="5400" b="1" dirty="0" smtClean="0">
                <a:latin typeface="华文仿宋" pitchFamily="2" charset="-122"/>
                <a:ea typeface="华文仿宋" pitchFamily="2" charset="-122"/>
              </a:rPr>
              <a:t>。</a:t>
            </a:r>
            <a:endParaRPr lang="zh-CN" altLang="zh-CN" sz="5400" b="1" dirty="0">
              <a:latin typeface="华文仿宋" pitchFamily="2" charset="-122"/>
              <a:ea typeface="华文仿宋" pitchFamily="2" charset="-122"/>
            </a:endParaRPr>
          </a:p>
        </p:txBody>
      </p:sp>
      <p:grpSp>
        <p:nvGrpSpPr>
          <p:cNvPr id="5" name="Group 14"/>
          <p:cNvGrpSpPr>
            <a:grpSpLocks/>
          </p:cNvGrpSpPr>
          <p:nvPr/>
        </p:nvGrpSpPr>
        <p:grpSpPr bwMode="auto">
          <a:xfrm>
            <a:off x="431800" y="347663"/>
            <a:ext cx="2789238" cy="920750"/>
            <a:chOff x="0" y="0"/>
            <a:chExt cx="2231" cy="580"/>
          </a:xfrm>
        </p:grpSpPr>
        <p:pic>
          <p:nvPicPr>
            <p:cNvPr id="6" name="圆角矩形 1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 Box 16"/>
            <p:cNvSpPr txBox="1">
              <a:spLocks noChangeArrowheads="1"/>
            </p:cNvSpPr>
            <p:nvPr/>
          </p:nvSpPr>
          <p:spPr bwMode="auto"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itchFamily="2" charset="-122"/>
                </a:rPr>
                <a:t>练一练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32421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 preferRelativeResize="0"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2241550"/>
            <a:ext cx="7885113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2" name="矩形 2"/>
          <p:cNvSpPr>
            <a:spLocks noChangeArrowheads="1"/>
          </p:cNvSpPr>
          <p:nvPr/>
        </p:nvSpPr>
        <p:spPr bwMode="auto">
          <a:xfrm>
            <a:off x="431800" y="1268413"/>
            <a:ext cx="84248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itchFamily="18" charset="0"/>
              </a:rPr>
              <a:t>　　</a:t>
            </a:r>
            <a:r>
              <a:rPr lang="en-US" sz="2800" b="1" dirty="0" smtClean="0">
                <a:latin typeface="Times New Roman" pitchFamily="18" charset="0"/>
              </a:rPr>
              <a:t>2</a:t>
            </a:r>
            <a:r>
              <a:rPr lang="zh-CN" altLang="en-US" sz="2800" b="1" dirty="0" smtClean="0">
                <a:latin typeface="Times New Roman" pitchFamily="18" charset="0"/>
              </a:rPr>
              <a:t>．</a:t>
            </a:r>
            <a:r>
              <a:rPr lang="zh-CN" altLang="en-US" sz="2800" b="1" dirty="0">
                <a:latin typeface="Times New Roman" pitchFamily="18" charset="0"/>
              </a:rPr>
              <a:t>标出磁极的名称和</a:t>
            </a:r>
            <a:r>
              <a:rPr lang="en-US" sz="2800" b="1" dirty="0">
                <a:latin typeface="Times New Roman" pitchFamily="18" charset="0"/>
              </a:rPr>
              <a:t>A</a:t>
            </a:r>
            <a:r>
              <a:rPr lang="zh-CN" altLang="en-US" sz="2800" b="1" dirty="0">
                <a:latin typeface="Times New Roman" pitchFamily="18" charset="0"/>
              </a:rPr>
              <a:t>、</a:t>
            </a:r>
            <a:r>
              <a:rPr lang="en-US" sz="2800" b="1" dirty="0">
                <a:latin typeface="Times New Roman" pitchFamily="18" charset="0"/>
              </a:rPr>
              <a:t>B</a:t>
            </a:r>
            <a:r>
              <a:rPr lang="zh-CN" altLang="en-US" sz="2800" b="1" dirty="0">
                <a:latin typeface="Times New Roman" pitchFamily="18" charset="0"/>
              </a:rPr>
              <a:t>两点的磁场方向。</a:t>
            </a:r>
          </a:p>
        </p:txBody>
      </p:sp>
      <p:sp>
        <p:nvSpPr>
          <p:cNvPr id="24583" name="Line 4"/>
          <p:cNvSpPr>
            <a:spLocks noChangeShapeType="1"/>
          </p:cNvSpPr>
          <p:nvPr/>
        </p:nvSpPr>
        <p:spPr bwMode="auto">
          <a:xfrm>
            <a:off x="2230438" y="4252913"/>
            <a:ext cx="555625" cy="63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4" name="Line 5"/>
          <p:cNvSpPr>
            <a:spLocks noChangeShapeType="1"/>
          </p:cNvSpPr>
          <p:nvPr/>
        </p:nvSpPr>
        <p:spPr bwMode="auto">
          <a:xfrm>
            <a:off x="6623050" y="4114800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5" name="Text Box 6"/>
          <p:cNvSpPr txBox="1">
            <a:spLocks noChangeArrowheads="1"/>
          </p:cNvSpPr>
          <p:nvPr/>
        </p:nvSpPr>
        <p:spPr bwMode="auto">
          <a:xfrm>
            <a:off x="1079500" y="3175000"/>
            <a:ext cx="360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</a:rPr>
              <a:t>N</a:t>
            </a:r>
          </a:p>
        </p:txBody>
      </p:sp>
      <p:sp>
        <p:nvSpPr>
          <p:cNvPr id="24586" name="Text Box 7"/>
          <p:cNvSpPr txBox="1">
            <a:spLocks noChangeArrowheads="1"/>
          </p:cNvSpPr>
          <p:nvPr/>
        </p:nvSpPr>
        <p:spPr bwMode="auto">
          <a:xfrm>
            <a:off x="3167063" y="3178175"/>
            <a:ext cx="3603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</a:rPr>
              <a:t>S</a:t>
            </a:r>
          </a:p>
        </p:txBody>
      </p:sp>
      <p:sp>
        <p:nvSpPr>
          <p:cNvPr id="24587" name="Text Box 8"/>
          <p:cNvSpPr txBox="1">
            <a:spLocks noChangeArrowheads="1"/>
          </p:cNvSpPr>
          <p:nvPr/>
        </p:nvSpPr>
        <p:spPr bwMode="auto">
          <a:xfrm>
            <a:off x="5357813" y="3217863"/>
            <a:ext cx="3603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</a:rPr>
              <a:t>N</a:t>
            </a:r>
          </a:p>
        </p:txBody>
      </p:sp>
      <p:sp>
        <p:nvSpPr>
          <p:cNvPr id="24588" name="Text Box 9"/>
          <p:cNvSpPr txBox="1">
            <a:spLocks noChangeArrowheads="1"/>
          </p:cNvSpPr>
          <p:nvPr/>
        </p:nvSpPr>
        <p:spPr bwMode="auto">
          <a:xfrm>
            <a:off x="7451725" y="3214688"/>
            <a:ext cx="360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</a:rPr>
              <a:t>N</a:t>
            </a:r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431800" y="347663"/>
            <a:ext cx="2789238" cy="920750"/>
            <a:chOff x="0" y="0"/>
            <a:chExt cx="2231" cy="580"/>
          </a:xfrm>
        </p:grpSpPr>
        <p:pic>
          <p:nvPicPr>
            <p:cNvPr id="24591" name="圆角矩形 1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92" name="Text Box 16"/>
            <p:cNvSpPr txBox="1">
              <a:spLocks noChangeArrowheads="1"/>
            </p:cNvSpPr>
            <p:nvPr/>
          </p:nvSpPr>
          <p:spPr bwMode="auto"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itchFamily="2" charset="-122"/>
                </a:rPr>
                <a:t>练一练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7846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 animBg="1"/>
      <p:bldP spid="24584" grpId="0" animBg="1"/>
      <p:bldP spid="24585" grpId="0" autoUpdateAnimBg="0"/>
      <p:bldP spid="24586" grpId="0" autoUpdateAnimBg="0"/>
      <p:bldP spid="24587" grpId="0" autoUpdateAnimBg="0"/>
      <p:bldP spid="24588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431800" y="1268413"/>
            <a:ext cx="8101013" cy="368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itchFamily="18" charset="0"/>
              </a:rPr>
              <a:t>　　</a:t>
            </a:r>
            <a:r>
              <a:rPr lang="en-US" sz="2800" b="1" dirty="0" smtClean="0">
                <a:latin typeface="Times New Roman" pitchFamily="18" charset="0"/>
              </a:rPr>
              <a:t>3</a:t>
            </a:r>
            <a:r>
              <a:rPr lang="zh-CN" altLang="en-US" sz="2800" b="1" dirty="0" smtClean="0">
                <a:latin typeface="Times New Roman" pitchFamily="18" charset="0"/>
              </a:rPr>
              <a:t>．</a:t>
            </a:r>
            <a:r>
              <a:rPr lang="zh-CN" altLang="en-US" sz="2800" b="1" dirty="0">
                <a:latin typeface="Times New Roman" pitchFamily="18" charset="0"/>
              </a:rPr>
              <a:t>关于磁感线的说法正确的是         </a:t>
            </a:r>
            <a:r>
              <a:rPr lang="en-US" sz="2800" b="1" dirty="0">
                <a:latin typeface="Times New Roman" pitchFamily="18" charset="0"/>
              </a:rPr>
              <a:t>(            )   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itchFamily="18" charset="0"/>
              </a:rPr>
              <a:t>　　</a:t>
            </a:r>
            <a:r>
              <a:rPr lang="en-US" sz="2800" b="1" dirty="0">
                <a:latin typeface="Times New Roman" pitchFamily="18" charset="0"/>
              </a:rPr>
              <a:t>A</a:t>
            </a:r>
            <a:r>
              <a:rPr lang="zh-CN" altLang="en-US" sz="2800" b="1" dirty="0">
                <a:latin typeface="Times New Roman" pitchFamily="18" charset="0"/>
              </a:rPr>
              <a:t>．磁感线是由小铁屑形成的   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itchFamily="18" charset="0"/>
              </a:rPr>
              <a:t>　　</a:t>
            </a:r>
            <a:r>
              <a:rPr lang="en-US" sz="2800" b="1" dirty="0">
                <a:latin typeface="Times New Roman" pitchFamily="18" charset="0"/>
              </a:rPr>
              <a:t>B</a:t>
            </a:r>
            <a:r>
              <a:rPr lang="zh-CN" altLang="en-US" sz="2800" b="1" dirty="0">
                <a:latin typeface="Times New Roman" pitchFamily="18" charset="0"/>
              </a:rPr>
              <a:t>．磁场中有许多曲线，这些曲线叫磁感线   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itchFamily="18" charset="0"/>
              </a:rPr>
              <a:t>　　</a:t>
            </a:r>
            <a:r>
              <a:rPr lang="en-US" sz="2800" b="1" dirty="0">
                <a:latin typeface="Times New Roman" pitchFamily="18" charset="0"/>
              </a:rPr>
              <a:t>C</a:t>
            </a:r>
            <a:r>
              <a:rPr lang="zh-CN" altLang="en-US" sz="2800" b="1" dirty="0">
                <a:latin typeface="Times New Roman" pitchFamily="18" charset="0"/>
              </a:rPr>
              <a:t>．小磁针在磁感线上才受力，在两条磁感线之间不受力  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itchFamily="18" charset="0"/>
              </a:rPr>
              <a:t>　　</a:t>
            </a:r>
            <a:r>
              <a:rPr lang="en-US" sz="2800" b="1" dirty="0">
                <a:latin typeface="Times New Roman" pitchFamily="18" charset="0"/>
              </a:rPr>
              <a:t>D</a:t>
            </a:r>
            <a:r>
              <a:rPr lang="zh-CN" altLang="en-US" sz="2800" b="1" dirty="0">
                <a:latin typeface="Times New Roman" pitchFamily="18" charset="0"/>
              </a:rPr>
              <a:t>．磁感线是人们为了形象地描述磁场的分布而假想出来的，实际并不存在</a:t>
            </a:r>
          </a:p>
        </p:txBody>
      </p:sp>
      <p:sp>
        <p:nvSpPr>
          <p:cNvPr id="23555" name="Text Box 4"/>
          <p:cNvSpPr txBox="1">
            <a:spLocks noChangeArrowheads="1"/>
          </p:cNvSpPr>
          <p:nvPr/>
        </p:nvSpPr>
        <p:spPr bwMode="auto">
          <a:xfrm>
            <a:off x="7262813" y="1336675"/>
            <a:ext cx="4778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CC0000"/>
                </a:solidFill>
                <a:latin typeface="Times New Roman" pitchFamily="18" charset="0"/>
                <a:ea typeface="华文新魏" pitchFamily="2" charset="-122"/>
              </a:rPr>
              <a:t>D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431800" y="347663"/>
            <a:ext cx="2789238" cy="920750"/>
            <a:chOff x="0" y="0"/>
            <a:chExt cx="2231" cy="580"/>
          </a:xfrm>
        </p:grpSpPr>
        <p:pic>
          <p:nvPicPr>
            <p:cNvPr id="23558" name="圆角矩形 1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59" name="Text Box 7"/>
            <p:cNvSpPr txBox="1">
              <a:spLocks noChangeArrowheads="1"/>
            </p:cNvSpPr>
            <p:nvPr/>
          </p:nvSpPr>
          <p:spPr bwMode="auto"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zh-CN" altLang="en-US" sz="3600" b="1">
                  <a:solidFill>
                    <a:srgbClr val="FFFFFF"/>
                  </a:solidFill>
                  <a:latin typeface="宋体" pitchFamily="2" charset="-122"/>
                </a:rPr>
                <a:t>练一练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小结：</a:t>
            </a:r>
            <a:endParaRPr lang="zh-CN" altLang="en-US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课后作业</a:t>
            </a:r>
            <a:endParaRPr lang="zh-CN" altLang="en-US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447800"/>
            <a:ext cx="8610600" cy="5221560"/>
          </a:xfrm>
        </p:spPr>
        <p:txBody>
          <a:bodyPr/>
          <a:lstStyle/>
          <a:p>
            <a:r>
              <a:rPr lang="en-US" altLang="zh-CN" sz="4000" b="1" dirty="0">
                <a:latin typeface="华文仿宋" pitchFamily="2" charset="-122"/>
                <a:ea typeface="华文仿宋" pitchFamily="2" charset="-122"/>
              </a:rPr>
              <a:t>1</a:t>
            </a:r>
            <a:r>
              <a:rPr lang="zh-CN" altLang="zh-CN" sz="4000" b="1" dirty="0">
                <a:latin typeface="华文仿宋" pitchFamily="2" charset="-122"/>
                <a:ea typeface="华文仿宋" pitchFamily="2" charset="-122"/>
              </a:rPr>
              <a:t>、月球上有磁场吗？如果让你证明，怎么证明？</a:t>
            </a:r>
          </a:p>
          <a:p>
            <a:r>
              <a:rPr lang="en-US" altLang="zh-CN" sz="4000" b="1" dirty="0">
                <a:latin typeface="华文仿宋" pitchFamily="2" charset="-122"/>
                <a:ea typeface="华文仿宋" pitchFamily="2" charset="-122"/>
              </a:rPr>
              <a:t>2</a:t>
            </a:r>
            <a:r>
              <a:rPr lang="zh-CN" altLang="zh-CN" sz="4000" b="1" dirty="0">
                <a:latin typeface="华文仿宋" pitchFamily="2" charset="-122"/>
                <a:ea typeface="华文仿宋" pitchFamily="2" charset="-122"/>
              </a:rPr>
              <a:t>、飞鸽传书</a:t>
            </a:r>
          </a:p>
          <a:p>
            <a:r>
              <a:rPr lang="zh-CN" altLang="zh-CN" sz="4000" b="1" dirty="0">
                <a:latin typeface="华文仿宋" pitchFamily="2" charset="-122"/>
                <a:ea typeface="华文仿宋" pitchFamily="2" charset="-122"/>
              </a:rPr>
              <a:t>信鸽不会迷失方向，是靠什么导航的？</a:t>
            </a:r>
          </a:p>
          <a:p>
            <a:r>
              <a:rPr lang="zh-CN" altLang="zh-CN" sz="4000" b="1" dirty="0">
                <a:latin typeface="华文仿宋" pitchFamily="2" charset="-122"/>
                <a:ea typeface="华文仿宋" pitchFamily="2" charset="-122"/>
              </a:rPr>
              <a:t>猜想：</a:t>
            </a:r>
          </a:p>
          <a:p>
            <a:r>
              <a:rPr lang="zh-CN" altLang="zh-CN" sz="4000" b="1" dirty="0">
                <a:latin typeface="华文仿宋" pitchFamily="2" charset="-122"/>
                <a:ea typeface="华文仿宋" pitchFamily="2" charset="-122"/>
              </a:rPr>
              <a:t>设计实验：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08738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2972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17" descr="slide0017_image00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320" y="836712"/>
            <a:ext cx="4038680" cy="3061320"/>
          </a:xfrm>
          <a:prstGeom prst="rect">
            <a:avLst/>
          </a:prstGeom>
          <a:noFill/>
        </p:spPr>
      </p:pic>
      <p:pic>
        <p:nvPicPr>
          <p:cNvPr id="2050" name="Picture 2" descr="https://timgsa.baidu.com/timg?image&amp;quality=80&amp;size=b10000_10000&amp;sec=1491822603&amp;di=c0d658ce875b703715cf79eb11561cbc&amp;src=http://www.photosohu.com/uploadfile/2013/0805/201308050318243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836712"/>
            <a:ext cx="4978263" cy="3096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8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0338" y="1520825"/>
            <a:ext cx="5653087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844" name="TextBox 3"/>
          <p:cNvSpPr txBox="1">
            <a:spLocks noChangeArrowheads="1"/>
          </p:cNvSpPr>
          <p:nvPr/>
        </p:nvSpPr>
        <p:spPr bwMode="auto">
          <a:xfrm>
            <a:off x="431800" y="795338"/>
            <a:ext cx="835818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itchFamily="18" charset="0"/>
              </a:rPr>
              <a:t>　　</a:t>
            </a:r>
            <a:r>
              <a:rPr lang="en-US" sz="2800" b="1">
                <a:latin typeface="Times New Roman" pitchFamily="18" charset="0"/>
              </a:rPr>
              <a:t>2</a:t>
            </a:r>
            <a:r>
              <a:rPr lang="zh-CN" altLang="en-US" sz="2800" b="1">
                <a:latin typeface="宋体" pitchFamily="2" charset="-122"/>
              </a:rPr>
              <a:t>．磁体上吸引能力最强的两个部位叫</a:t>
            </a:r>
            <a:r>
              <a:rPr lang="zh-CN" altLang="en-US" sz="2800" b="1">
                <a:solidFill>
                  <a:srgbClr val="CC0000"/>
                </a:solidFill>
                <a:latin typeface="宋体" pitchFamily="2" charset="-122"/>
              </a:rPr>
              <a:t>磁极</a:t>
            </a:r>
            <a:r>
              <a:rPr lang="zh-CN" altLang="en-US" sz="2800" b="1">
                <a:latin typeface="宋体" pitchFamily="2" charset="-122"/>
              </a:rPr>
              <a:t>。</a:t>
            </a:r>
            <a:endParaRPr lang="en-US" sz="2800" b="1">
              <a:latin typeface="宋体" pitchFamily="2" charset="-122"/>
            </a:endParaRPr>
          </a:p>
          <a:p>
            <a:r>
              <a:rPr lang="zh-CN" altLang="en-US" sz="2800" b="1">
                <a:latin typeface="宋体" pitchFamily="2" charset="-122"/>
              </a:rPr>
              <a:t>　　</a:t>
            </a:r>
            <a:r>
              <a:rPr lang="zh-CN" altLang="en-US" sz="2800" b="1">
                <a:solidFill>
                  <a:srgbClr val="CC0000"/>
                </a:solidFill>
                <a:latin typeface="宋体" pitchFamily="2" charset="-122"/>
              </a:rPr>
              <a:t>（每个磁体都有两个磁极）</a:t>
            </a:r>
            <a:r>
              <a:rPr lang="en-US" sz="2800" b="1">
                <a:latin typeface="宋体" pitchFamily="2" charset="-122"/>
              </a:rPr>
              <a:t>     </a:t>
            </a:r>
            <a:endParaRPr lang="zh-CN" altLang="en-US" sz="2800" b="1">
              <a:latin typeface="宋体" pitchFamily="2" charset="-122"/>
            </a:endParaRPr>
          </a:p>
        </p:txBody>
      </p:sp>
      <p:sp>
        <p:nvSpPr>
          <p:cNvPr id="35845" name="矩形 4"/>
          <p:cNvSpPr>
            <a:spLocks noChangeArrowheads="1"/>
          </p:cNvSpPr>
          <p:nvPr/>
        </p:nvSpPr>
        <p:spPr bwMode="auto">
          <a:xfrm>
            <a:off x="376237" y="4509120"/>
            <a:ext cx="8208963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</a:rPr>
              <a:t>　　能够自由转动的磁体，静止时指南的那个磁极叫</a:t>
            </a:r>
            <a:r>
              <a:rPr lang="zh-CN" altLang="en-US" sz="2800" b="1" dirty="0">
                <a:solidFill>
                  <a:srgbClr val="CC0000"/>
                </a:solidFill>
                <a:latin typeface="宋体" pitchFamily="2" charset="-122"/>
              </a:rPr>
              <a:t>南极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</a:rPr>
              <a:t>或</a:t>
            </a:r>
            <a:r>
              <a:rPr lang="en-US" sz="2800" b="1" dirty="0">
                <a:solidFill>
                  <a:srgbClr val="CC0000"/>
                </a:solidFill>
                <a:latin typeface="Times New Roman" pitchFamily="18" charset="0"/>
              </a:rPr>
              <a:t>S</a:t>
            </a:r>
            <a:r>
              <a:rPr lang="zh-CN" altLang="en-US" sz="2800" b="1" dirty="0">
                <a:solidFill>
                  <a:srgbClr val="CC0000"/>
                </a:solidFill>
                <a:latin typeface="Times New Roman" pitchFamily="18" charset="0"/>
              </a:rPr>
              <a:t>极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</a:rPr>
              <a:t>，指北的那个磁极叫</a:t>
            </a:r>
            <a:r>
              <a:rPr lang="zh-CN" altLang="en-US" sz="2800" b="1" dirty="0">
                <a:solidFill>
                  <a:srgbClr val="CC0000"/>
                </a:solidFill>
                <a:latin typeface="宋体" pitchFamily="2" charset="-122"/>
              </a:rPr>
              <a:t>北极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</a:rPr>
              <a:t>或</a:t>
            </a:r>
            <a:r>
              <a:rPr lang="en-US" sz="2800" b="1" dirty="0">
                <a:solidFill>
                  <a:srgbClr val="CC0000"/>
                </a:solidFill>
                <a:latin typeface="Times New Roman" pitchFamily="18" charset="0"/>
              </a:rPr>
              <a:t>N</a:t>
            </a:r>
            <a:r>
              <a:rPr lang="zh-CN" altLang="en-US" sz="2800" b="1" dirty="0">
                <a:solidFill>
                  <a:srgbClr val="CC0000"/>
                </a:solidFill>
                <a:latin typeface="Times New Roman" pitchFamily="18" charset="0"/>
              </a:rPr>
              <a:t>极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428625" y="1484313"/>
            <a:ext cx="4221163" cy="4914900"/>
            <a:chOff x="0" y="0"/>
            <a:chExt cx="2659" cy="3096"/>
          </a:xfrm>
        </p:grpSpPr>
        <p:sp>
          <p:nvSpPr>
            <p:cNvPr id="37894" name="TextBox 5"/>
            <p:cNvSpPr txBox="1">
              <a:spLocks noChangeArrowheads="1"/>
            </p:cNvSpPr>
            <p:nvPr/>
          </p:nvSpPr>
          <p:spPr bwMode="auto">
            <a:xfrm>
              <a:off x="45" y="0"/>
              <a:ext cx="2610" cy="1366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C0504D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>
                  <a:solidFill>
                    <a:srgbClr val="000000"/>
                  </a:solidFill>
                  <a:latin typeface="宋体" pitchFamily="2" charset="-122"/>
                </a:rPr>
                <a:t>　　公元</a:t>
              </a:r>
              <a:r>
                <a:rPr lang="en-US" sz="2800" b="1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r>
                <a:rPr lang="zh-CN" altLang="en-US" sz="2800" b="1">
                  <a:solidFill>
                    <a:srgbClr val="000000"/>
                  </a:solidFill>
                  <a:latin typeface="宋体" pitchFamily="2" charset="-122"/>
                </a:rPr>
                <a:t>世纪初，东汉学者王充在</a:t>
              </a:r>
              <a:r>
                <a:rPr lang="en-US" sz="2800" b="1">
                  <a:solidFill>
                    <a:srgbClr val="000000"/>
                  </a:solidFill>
                  <a:latin typeface="宋体" pitchFamily="2" charset="-122"/>
                </a:rPr>
                <a:t>《</a:t>
              </a:r>
              <a:r>
                <a:rPr lang="zh-CN" altLang="en-US" sz="2800" b="1">
                  <a:solidFill>
                    <a:srgbClr val="000000"/>
                  </a:solidFill>
                  <a:latin typeface="宋体" pitchFamily="2" charset="-122"/>
                </a:rPr>
                <a:t>论衡</a:t>
              </a:r>
              <a:r>
                <a:rPr lang="en-US" sz="2800" b="1">
                  <a:solidFill>
                    <a:srgbClr val="000000"/>
                  </a:solidFill>
                  <a:latin typeface="宋体" pitchFamily="2" charset="-122"/>
                </a:rPr>
                <a:t>》</a:t>
              </a:r>
              <a:r>
                <a:rPr lang="zh-CN" altLang="en-US" sz="2800" b="1">
                  <a:solidFill>
                    <a:srgbClr val="000000"/>
                  </a:solidFill>
                  <a:latin typeface="宋体" pitchFamily="2" charset="-122"/>
                </a:rPr>
                <a:t>中记载“司南之杓，投之于地，其柢指南。”</a:t>
              </a:r>
            </a:p>
          </p:txBody>
        </p:sp>
        <p:pic>
          <p:nvPicPr>
            <p:cNvPr id="37895" name="图片 6" descr="司南：由青铜地盘和磁勺组成。地盘内圆外方，中心圆而下凹，圆外盘面分层次铸有八天干、十二地支、四卦，三者穿插排列，标示着二十四个方位。磁勺置于中心圆面上，勺头为北、勺尾为南。司南是磁性指南工具的早期阶段，后世发展为指南针。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701"/>
              <a:ext cx="2659" cy="13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4824413" y="1282700"/>
            <a:ext cx="4044950" cy="5178425"/>
            <a:chOff x="3076" y="808"/>
            <a:chExt cx="2548" cy="3262"/>
          </a:xfrm>
        </p:grpSpPr>
        <p:sp>
          <p:nvSpPr>
            <p:cNvPr id="37892" name="TextBox 3"/>
            <p:cNvSpPr txBox="1">
              <a:spLocks noChangeArrowheads="1"/>
            </p:cNvSpPr>
            <p:nvPr/>
          </p:nvSpPr>
          <p:spPr bwMode="auto">
            <a:xfrm>
              <a:off x="3104" y="3027"/>
              <a:ext cx="2520" cy="1043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4BACC6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>
                  <a:solidFill>
                    <a:srgbClr val="002060"/>
                  </a:solidFill>
                  <a:latin typeface="宋体" pitchFamily="2" charset="-122"/>
                </a:rPr>
                <a:t>　　中国人很早就利用罗盘（指南针）在航海中指示方向。</a:t>
              </a:r>
            </a:p>
          </p:txBody>
        </p:sp>
        <p:pic>
          <p:nvPicPr>
            <p:cNvPr id="37899" name="Picture 1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76" y="808"/>
              <a:ext cx="2480" cy="18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89803" dir="2700000" algn="ctr" rotWithShape="0">
                <a:srgbClr val="848484"/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61010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TextBox 3"/>
          <p:cNvSpPr txBox="1">
            <a:spLocks noChangeArrowheads="1"/>
          </p:cNvSpPr>
          <p:nvPr/>
        </p:nvSpPr>
        <p:spPr bwMode="auto">
          <a:xfrm>
            <a:off x="431800" y="765175"/>
            <a:ext cx="792956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</a:rPr>
              <a:t>　　</a:t>
            </a:r>
            <a:r>
              <a:rPr lang="en-US" sz="2800" b="1">
                <a:solidFill>
                  <a:srgbClr val="000000"/>
                </a:solidFill>
                <a:latin typeface="Times New Roman" pitchFamily="18" charset="0"/>
              </a:rPr>
              <a:t>3</a:t>
            </a: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．磁体间相互作用的规律：</a:t>
            </a:r>
            <a:r>
              <a:rPr lang="zh-CN" altLang="en-US" sz="2800" b="1">
                <a:solidFill>
                  <a:srgbClr val="CC0000"/>
                </a:solidFill>
                <a:latin typeface="宋体" pitchFamily="2" charset="-122"/>
              </a:rPr>
              <a:t>同名磁极相互排斥，异名磁极相互吸引。</a:t>
            </a:r>
          </a:p>
        </p:txBody>
      </p:sp>
      <p:graphicFrame>
        <p:nvGraphicFramePr>
          <p:cNvPr id="34838" name="Object 22"/>
          <p:cNvGraphicFramePr>
            <a:graphicFrameLocks noGrp="1" noChangeAspect="1"/>
          </p:cNvGraphicFramePr>
          <p:nvPr>
            <p:ph sz="half" idx="2"/>
          </p:nvPr>
        </p:nvGraphicFramePr>
        <p:xfrm>
          <a:off x="3276600" y="1989138"/>
          <a:ext cx="4859338" cy="4491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9" name="Image" r:id="rId3" imgW="6184127" imgH="5714286" progId="Photoshop.Image.11">
                  <p:embed/>
                </p:oleObj>
              </mc:Choice>
              <mc:Fallback>
                <p:oleObj name="Image" r:id="rId3" imgW="6184127" imgH="5714286" progId="Photoshop.Image.11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1989138"/>
                        <a:ext cx="4859338" cy="4491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1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1268413"/>
            <a:ext cx="2779712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Picture 3" descr="http://images.quanjing.com/agent/sps009/4251r-889.jpg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3825" y="1520825"/>
            <a:ext cx="2309813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Picture 5" descr="http://image.cn.made-in-china.com/2f0j01UCOtnkSRbLzW/%E9%92%A5%E5%8C%99%E6%89%A3%E5%8D%A1.jpg"/>
          <p:cNvPicPr preferRelativeResize="0"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313" y="1412875"/>
            <a:ext cx="1927225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Picture 7" descr="http://img2.keaku.com/img/product/2011/10/24/30/product_header_80059572168_634550670222387264_std.jpg"/>
          <p:cNvPicPr preferRelativeResize="0"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3429000"/>
            <a:ext cx="3000375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5" name="Picture 9" descr="http://a1.att.hudong.com/61/02/01300000210281121904021501522.jpg"/>
          <p:cNvPicPr preferRelativeResize="0"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900" y="1052513"/>
            <a:ext cx="1643063" cy="223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6" name="TextBox 7"/>
          <p:cNvSpPr txBox="1">
            <a:spLocks noChangeArrowheads="1"/>
          </p:cNvSpPr>
          <p:nvPr/>
        </p:nvSpPr>
        <p:spPr bwMode="auto">
          <a:xfrm>
            <a:off x="431800" y="6057900"/>
            <a:ext cx="38877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66CC"/>
                </a:solidFill>
                <a:latin typeface="宋体" pitchFamily="2" charset="-122"/>
              </a:rPr>
              <a:t>　　你还知道哪些？</a:t>
            </a:r>
          </a:p>
        </p:txBody>
      </p:sp>
      <p:sp>
        <p:nvSpPr>
          <p:cNvPr id="32777" name="矩形 8"/>
          <p:cNvSpPr>
            <a:spLocks noChangeArrowheads="1"/>
          </p:cNvSpPr>
          <p:nvPr/>
        </p:nvSpPr>
        <p:spPr bwMode="auto">
          <a:xfrm>
            <a:off x="288405" y="47129"/>
            <a:ext cx="320409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5400" b="1" dirty="0">
                <a:latin typeface="黑体" pitchFamily="2" charset="-122"/>
                <a:ea typeface="黑体" pitchFamily="2" charset="-122"/>
              </a:rPr>
              <a:t>异想天开</a:t>
            </a:r>
            <a:endParaRPr lang="en-US" sz="5400" b="1" dirty="0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32778" name="图片 9" descr="磁贴.bmp"/>
          <p:cNvPicPr preferRelativeResize="0"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3465513"/>
            <a:ext cx="1624013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9" name="图片 10" descr="SA500413.JPG"/>
          <p:cNvPicPr preferRelativeResize="0"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3465513"/>
            <a:ext cx="3001963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347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6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ChangeArrowheads="1"/>
          </p:cNvSpPr>
          <p:nvPr/>
        </p:nvSpPr>
        <p:spPr bwMode="auto">
          <a:xfrm>
            <a:off x="431800" y="1844675"/>
            <a:ext cx="8172450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2D2D8A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</a:rPr>
              <a:t>　　磁针受力转动是磁场作用的结果，那么指南针在世界各地都能够指南北又是谁的磁场在施加作用呢？</a:t>
            </a:r>
          </a:p>
        </p:txBody>
      </p:sp>
      <p:sp>
        <p:nvSpPr>
          <p:cNvPr id="27652" name="矩形 7"/>
          <p:cNvSpPr>
            <a:spLocks noChangeArrowheads="1"/>
          </p:cNvSpPr>
          <p:nvPr/>
        </p:nvSpPr>
        <p:spPr bwMode="auto">
          <a:xfrm>
            <a:off x="431800" y="3213100"/>
            <a:ext cx="3240088" cy="163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zh-CN" altLang="en-US" sz="2800" b="1">
                <a:latin typeface="Times New Roman" pitchFamily="18" charset="0"/>
              </a:rPr>
              <a:t>　　</a:t>
            </a:r>
            <a:r>
              <a:rPr lang="en-US" sz="2800" b="1">
                <a:latin typeface="Times New Roman" pitchFamily="18" charset="0"/>
              </a:rPr>
              <a:t>1</a:t>
            </a:r>
            <a:r>
              <a:rPr lang="zh-CN" altLang="en-US" sz="2800" b="1">
                <a:latin typeface="宋体" pitchFamily="2" charset="-122"/>
              </a:rPr>
              <a:t>．地球周围存在的磁场叫做</a:t>
            </a:r>
            <a:r>
              <a:rPr lang="zh-CN" altLang="en-US" sz="2800" b="1">
                <a:solidFill>
                  <a:srgbClr val="CC0000"/>
                </a:solidFill>
                <a:latin typeface="宋体" pitchFamily="2" charset="-122"/>
              </a:rPr>
              <a:t>地磁场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。</a:t>
            </a:r>
            <a:endParaRPr lang="zh-CN" altLang="en-US" sz="2800" b="1">
              <a:latin typeface="宋体" pitchFamily="2" charset="-122"/>
            </a:endParaRPr>
          </a:p>
        </p:txBody>
      </p:sp>
      <p:pic>
        <p:nvPicPr>
          <p:cNvPr id="27653" name="图片 8" descr="013000002514521258794057996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325" y="2997200"/>
            <a:ext cx="4762500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4" name="矩形 9"/>
          <p:cNvSpPr>
            <a:spLocks noChangeArrowheads="1"/>
          </p:cNvSpPr>
          <p:nvPr/>
        </p:nvSpPr>
        <p:spPr bwMode="auto">
          <a:xfrm>
            <a:off x="431800" y="4678363"/>
            <a:ext cx="3492500" cy="163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Times New Roman" pitchFamily="18" charset="0"/>
              </a:rPr>
              <a:t>　　</a:t>
            </a:r>
            <a:r>
              <a:rPr lang="en-US" sz="2800" b="1">
                <a:latin typeface="Times New Roman" pitchFamily="18" charset="0"/>
              </a:rPr>
              <a:t>2</a:t>
            </a:r>
            <a:r>
              <a:rPr lang="zh-CN" altLang="en-US" sz="2800" b="1">
                <a:latin typeface="宋体" pitchFamily="2" charset="-122"/>
              </a:rPr>
              <a:t>．研究表明地磁场的形状与条形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宋体" pitchFamily="2" charset="-122"/>
              </a:rPr>
              <a:t>磁体的磁场很相似。</a:t>
            </a:r>
          </a:p>
        </p:txBody>
      </p:sp>
      <p:pic>
        <p:nvPicPr>
          <p:cNvPr id="27658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0" name="矩形 4"/>
          <p:cNvSpPr>
            <a:spLocks noChangeArrowheads="1"/>
          </p:cNvSpPr>
          <p:nvPr/>
        </p:nvSpPr>
        <p:spPr bwMode="auto">
          <a:xfrm>
            <a:off x="431800" y="411163"/>
            <a:ext cx="1420582" cy="584775"/>
          </a:xfrm>
          <a:prstGeom prst="rect">
            <a:avLst/>
          </a:prstGeom>
          <a:gradFill rotWithShape="1">
            <a:gsLst>
              <a:gs pos="0">
                <a:srgbClr val="2C5D98"/>
              </a:gs>
              <a:gs pos="80000">
                <a:srgbClr val="3C7BC7"/>
              </a:gs>
              <a:gs pos="100000">
                <a:srgbClr val="3A7CCB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FFFF"/>
                </a:solidFill>
              </a:rPr>
              <a:t>地磁场</a:t>
            </a:r>
            <a:endParaRPr lang="zh-CN" altLang="en-US" sz="3200" b="1" dirty="0">
              <a:solidFill>
                <a:srgbClr val="FFFFFF"/>
              </a:solidFill>
            </a:endParaRPr>
          </a:p>
        </p:txBody>
      </p:sp>
      <p:sp>
        <p:nvSpPr>
          <p:cNvPr id="27661" name="Rectangle 13"/>
          <p:cNvSpPr>
            <a:spLocks noChangeArrowheads="1"/>
          </p:cNvSpPr>
          <p:nvPr/>
        </p:nvSpPr>
        <p:spPr bwMode="auto">
          <a:xfrm>
            <a:off x="431800" y="1268413"/>
            <a:ext cx="3276600" cy="519112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66CC"/>
                </a:solidFill>
                <a:latin typeface="宋体" pitchFamily="2" charset="-122"/>
              </a:rPr>
              <a:t>思考</a:t>
            </a:r>
          </a:p>
        </p:txBody>
      </p:sp>
    </p:spTree>
    <p:extLst>
      <p:ext uri="{BB962C8B-B14F-4D97-AF65-F5344CB8AC3E}">
        <p14:creationId xmlns:p14="http://schemas.microsoft.com/office/powerpoint/2010/main" val="1555102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2" grpId="0" autoUpdateAnimBg="0"/>
      <p:bldP spid="27654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6"/>
          <p:cNvSpPr txBox="1">
            <a:spLocks noRot="1" noChangeArrowheads="1"/>
          </p:cNvSpPr>
          <p:nvPr/>
        </p:nvSpPr>
        <p:spPr bwMode="auto">
          <a:xfrm>
            <a:off x="539750" y="1557338"/>
            <a:ext cx="34194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820738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228725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36713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Times New Roman" pitchFamily="18" charset="0"/>
              </a:rPr>
              <a:t>　　地磁</a:t>
            </a:r>
            <a:r>
              <a:rPr lang="en-US" sz="2800" b="1">
                <a:solidFill>
                  <a:srgbClr val="CC0000"/>
                </a:solidFill>
                <a:latin typeface="Times New Roman" pitchFamily="18" charset="0"/>
              </a:rPr>
              <a:t>N</a:t>
            </a:r>
            <a:r>
              <a:rPr lang="zh-CN" altLang="en-US" sz="2800" b="1">
                <a:latin typeface="Times New Roman" pitchFamily="18" charset="0"/>
              </a:rPr>
              <a:t>极在地理的</a:t>
            </a:r>
            <a:r>
              <a:rPr lang="zh-CN" altLang="en-US" sz="2800" b="1">
                <a:solidFill>
                  <a:srgbClr val="CC0000"/>
                </a:solidFill>
                <a:latin typeface="Times New Roman" pitchFamily="18" charset="0"/>
              </a:rPr>
              <a:t>南</a:t>
            </a:r>
            <a:r>
              <a:rPr lang="zh-CN" altLang="en-US" sz="2800" b="1">
                <a:latin typeface="Times New Roman" pitchFamily="18" charset="0"/>
              </a:rPr>
              <a:t>极附近；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Times New Roman" pitchFamily="18" charset="0"/>
              </a:rPr>
              <a:t>　　地磁</a:t>
            </a:r>
            <a:r>
              <a:rPr lang="en-US" sz="2800" b="1">
                <a:solidFill>
                  <a:srgbClr val="CC0000"/>
                </a:solidFill>
                <a:latin typeface="Times New Roman" pitchFamily="18" charset="0"/>
              </a:rPr>
              <a:t>S</a:t>
            </a:r>
            <a:r>
              <a:rPr lang="zh-CN" altLang="en-US" sz="2800" b="1">
                <a:latin typeface="Times New Roman" pitchFamily="18" charset="0"/>
              </a:rPr>
              <a:t>极在地理的</a:t>
            </a:r>
            <a:r>
              <a:rPr lang="zh-CN" altLang="en-US" sz="2800" b="1">
                <a:solidFill>
                  <a:srgbClr val="CC0000"/>
                </a:solidFill>
                <a:latin typeface="Times New Roman" pitchFamily="18" charset="0"/>
              </a:rPr>
              <a:t>北</a:t>
            </a:r>
            <a:r>
              <a:rPr lang="zh-CN" altLang="en-US" sz="2800" b="1">
                <a:latin typeface="Times New Roman" pitchFamily="18" charset="0"/>
              </a:rPr>
              <a:t>极附近。</a:t>
            </a:r>
            <a:endParaRPr lang="en-US" sz="2800" b="1">
              <a:latin typeface="Times New Roman" pitchFamily="18" charset="0"/>
            </a:endParaRPr>
          </a:p>
        </p:txBody>
      </p:sp>
      <p:sp>
        <p:nvSpPr>
          <p:cNvPr id="26628" name="Text Box 13"/>
          <p:cNvSpPr txBox="1">
            <a:spLocks noChangeArrowheads="1"/>
          </p:cNvSpPr>
          <p:nvPr/>
        </p:nvSpPr>
        <p:spPr bwMode="auto">
          <a:xfrm>
            <a:off x="503238" y="4184650"/>
            <a:ext cx="3455987" cy="163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Times New Roman" pitchFamily="18" charset="0"/>
              </a:rPr>
              <a:t>　　地理两极与地磁两极</a:t>
            </a:r>
            <a:r>
              <a:rPr lang="zh-CN" altLang="en-US" sz="2800" b="1">
                <a:solidFill>
                  <a:srgbClr val="CC0000"/>
                </a:solidFill>
                <a:latin typeface="Times New Roman" pitchFamily="18" charset="0"/>
              </a:rPr>
              <a:t>相反</a:t>
            </a:r>
            <a:r>
              <a:rPr lang="zh-CN" altLang="en-US" sz="2800" b="1">
                <a:latin typeface="Times New Roman" pitchFamily="18" charset="0"/>
              </a:rPr>
              <a:t>，且并不完全重合。</a:t>
            </a:r>
            <a:endParaRPr lang="en-US" sz="2800">
              <a:latin typeface="Times New Roman" pitchFamily="18" charset="0"/>
            </a:endParaRPr>
          </a:p>
        </p:txBody>
      </p:sp>
      <p:sp>
        <p:nvSpPr>
          <p:cNvPr id="26629" name="Text Box 14"/>
          <p:cNvSpPr txBox="1">
            <a:spLocks noChangeArrowheads="1"/>
          </p:cNvSpPr>
          <p:nvPr/>
        </p:nvSpPr>
        <p:spPr bwMode="auto">
          <a:xfrm>
            <a:off x="431800" y="749300"/>
            <a:ext cx="25050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2800" b="1">
                <a:latin typeface="Times New Roman" pitchFamily="18" charset="0"/>
                <a:ea typeface="华文楷体" pitchFamily="2" charset="-122"/>
              </a:rPr>
              <a:t>3</a:t>
            </a:r>
            <a:r>
              <a:rPr lang="zh-CN" altLang="en-US" sz="2800" b="1">
                <a:latin typeface="宋体" pitchFamily="2" charset="-122"/>
              </a:rPr>
              <a:t>．地磁场特点</a:t>
            </a:r>
          </a:p>
        </p:txBody>
      </p:sp>
      <p:pic>
        <p:nvPicPr>
          <p:cNvPr id="26631" name="Picture 7" descr="2Z3()~5]{~)FQP_4_IX29O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1268413"/>
            <a:ext cx="4845050" cy="4186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2500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 txBox="1">
            <a:spLocks noChangeArrowheads="1"/>
          </p:cNvSpPr>
          <p:nvPr/>
        </p:nvSpPr>
        <p:spPr bwMode="auto">
          <a:xfrm>
            <a:off x="468313" y="2276475"/>
            <a:ext cx="7920037" cy="2052638"/>
          </a:xfrm>
          <a:prstGeom prst="rect">
            <a:avLst/>
          </a:prstGeom>
          <a:solidFill>
            <a:srgbClr val="FF99CC"/>
          </a:solidFill>
          <a:ln w="38100">
            <a:solidFill>
              <a:srgbClr val="808000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2800" b="1">
                <a:latin typeface="宋体" pitchFamily="2" charset="-122"/>
              </a:rPr>
              <a:t>这一现象最早由我国宋代学者沈括记述。</a:t>
            </a:r>
          </a:p>
          <a:p>
            <a:pPr marL="342900" indent="-342900">
              <a:lnSpc>
                <a:spcPct val="120000"/>
              </a:lnSpc>
            </a:pPr>
            <a:endParaRPr lang="zh-CN" altLang="en-US" sz="2800" b="1">
              <a:latin typeface="宋体" pitchFamily="2" charset="-122"/>
            </a:endParaRPr>
          </a:p>
          <a:p>
            <a:pPr marL="342900" indent="-34290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2800" b="1">
                <a:latin typeface="宋体" pitchFamily="2" charset="-122"/>
              </a:rPr>
              <a:t>沈括的这一发现比西方早了四百多年。</a:t>
            </a:r>
          </a:p>
        </p:txBody>
      </p:sp>
    </p:spTree>
    <p:extLst>
      <p:ext uri="{BB962C8B-B14F-4D97-AF65-F5344CB8AC3E}">
        <p14:creationId xmlns:p14="http://schemas.microsoft.com/office/powerpoint/2010/main" val="2236412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build="p" autoUpdateAnimBg="0"/>
    </p:bldLst>
  </p:timing>
</p:sld>
</file>

<file path=ppt/theme/theme1.xml><?xml version="1.0" encoding="utf-8"?>
<a:theme xmlns:a="http://schemas.openxmlformats.org/drawingml/2006/main" name="绿色数字模板">
  <a:themeElements>
    <a:clrScheme name="绿色数字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绿色数字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绿色数字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数字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数字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数字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数字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数字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绿色数字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绿色数字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绿色数字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绿色数字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绿色数字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绿色数字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绿色数字模板">
  <a:themeElements>
    <a:clrScheme name="绿色数字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绿色数字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绿色数字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数字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数字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数字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数字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数字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绿色数字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绿色数字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绿色数字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绿色数字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绿色数字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绿色数字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104</Words>
  <Application>Microsoft Office PowerPoint</Application>
  <PresentationFormat>全屏显示(4:3)</PresentationFormat>
  <Paragraphs>46</Paragraphs>
  <Slides>15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绿色数字模板</vt:lpstr>
      <vt:lpstr>1_绿色数字模板</vt:lpstr>
      <vt:lpstr>Image</vt:lpstr>
      <vt:lpstr>磁现象 磁场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小结：</vt:lpstr>
      <vt:lpstr>课后作业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Microsoft</dc:creator>
  <cp:lastModifiedBy>微软用户</cp:lastModifiedBy>
  <cp:revision>13</cp:revision>
  <dcterms:created xsi:type="dcterms:W3CDTF">2017-04-10T11:06:52Z</dcterms:created>
  <dcterms:modified xsi:type="dcterms:W3CDTF">2017-04-12T02:31:35Z</dcterms:modified>
</cp:coreProperties>
</file>